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</p:sldMasterIdLst>
  <p:notesMasterIdLst>
    <p:notesMasterId r:id="rId13"/>
  </p:notesMasterIdLst>
  <p:sldIdLst>
    <p:sldId id="259" r:id="rId3"/>
    <p:sldId id="274" r:id="rId4"/>
    <p:sldId id="266" r:id="rId5"/>
    <p:sldId id="278" r:id="rId6"/>
    <p:sldId id="267" r:id="rId7"/>
    <p:sldId id="268" r:id="rId8"/>
    <p:sldId id="275" r:id="rId9"/>
    <p:sldId id="272" r:id="rId10"/>
    <p:sldId id="276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90653-A34A-4331-8E32-05C1EECAF9CF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34D8F-ECCB-4F38-9038-08921AAFE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90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5C3DDD-5C66-4605-BC10-9F12CD766E11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B4CB3-5BCB-4D33-B6D3-3E12124F2F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D9C54-CFDB-44C8-B5FD-4C6460FE43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799DF-1CB2-4F27-9620-F6F943DA89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7A7F3-F234-421F-97F7-BEF85BBC37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8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AC211-1D33-40D4-9028-786B9287A9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650BE-2A10-4221-8B33-3D6DE0CFEB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76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1B4CB3-5BCB-4D33-B6D3-3E12124F2F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D9C54-CFDB-44C8-B5FD-4C6460FE43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7145F8-678C-4E0E-BBC7-464AFFDFC8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E4390-591C-4AEB-BA9D-6B951C661C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C0B89D-E446-449C-ACD4-75D7316B23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58BE7-8886-4C4D-B660-92CADFD43F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057151-3517-4038-B0D4-98D98DC67A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2733-04F0-491A-A78C-A2A19F990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2AA7DB-E703-4F93-A4F8-76E009CC05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FE232-32F2-4476-A49D-1237E36516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388CD1-3570-4F4D-9D6E-FE10BA7DD9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BADAB-C209-4D4F-A9CF-735A5C173F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78C5C6-6689-417C-AC9F-38964CC9DC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346BD-9D02-46F5-AAEF-E917905710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6E2078-D902-43E8-893A-5AB3C1E822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CE26D-8903-4E5F-9DA3-BACBEEA66A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145F8-678C-4E0E-BBC7-464AFFDFC8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E4390-591C-4AEB-BA9D-6B951C661C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16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D7C519-C01E-49D8-AC77-1F40CD92A9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069C2-8AB7-421F-830E-8C15F1251D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F799DF-1CB2-4F27-9620-F6F943DA89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7A7F3-F234-421F-97F7-BEF85BBC3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9AC211-1D33-40D4-9028-786B9287A9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650BE-2A10-4221-8B33-3D6DE0CFEB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0B89D-E446-449C-ACD4-75D7316B23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58BE7-8886-4C4D-B660-92CADFD43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13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57151-3517-4038-B0D4-98D98DC67A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C2733-04F0-491A-A78C-A2A19F9903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4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AA7DB-E703-4F93-A4F8-76E009CC05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FE232-32F2-4476-A49D-1237E36516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4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88CD1-3570-4F4D-9D6E-FE10BA7DD9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BADAB-C209-4D4F-A9CF-735A5C173F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8C5C6-6689-417C-AC9F-38964CC9DC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346BD-9D02-46F5-AAEF-E917905710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5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7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E2078-D902-43E8-893A-5AB3C1E822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CE26D-8903-4E5F-9DA3-BACBEEA66A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0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7C519-C01E-49D8-AC77-1F40CD92A9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069C2-8AB7-421F-830E-8C15F1251D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5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503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753"/>
            <a:ext cx="2133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0753EC-6382-4E95-9268-90A6E5A93E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753"/>
            <a:ext cx="2895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753"/>
            <a:ext cx="2133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E7B926-9948-4E62-A779-90F7B55ABA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0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30753EC-6382-4E95-9268-90A6E5A93E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8E7B926-9948-4E62-A779-90F7B55ABA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i.allday.ru/uploads/posts/2010-05/1275335363_backstage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8"/>
            <a:ext cx="9144000" cy="688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4620" y="1196752"/>
            <a:ext cx="6634765" cy="1584176"/>
          </a:xfrm>
          <a:prstGeom prst="rect">
            <a:avLst/>
          </a:prstGeom>
        </p:spPr>
        <p:txBody>
          <a:bodyPr wrap="none">
            <a:prstTxWarp prst="textInflate">
              <a:avLst>
                <a:gd name="adj" fmla="val 16985"/>
              </a:avLst>
            </a:prstTxWarp>
            <a:spAutoFit/>
          </a:bodyPr>
          <a:lstStyle/>
          <a:p>
            <a:pPr>
              <a:defRPr/>
            </a:pPr>
            <a:r>
              <a:rPr lang="ru-RU" sz="9600" dirty="0">
                <a:solidFill>
                  <a:srgbClr val="7030A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«Театр ТЕНЕЙ»</a:t>
            </a:r>
          </a:p>
        </p:txBody>
      </p:sp>
      <p:sp>
        <p:nvSpPr>
          <p:cNvPr id="6" name="Прямоугольник 5"/>
          <p:cNvSpPr/>
          <p:nvPr/>
        </p:nvSpPr>
        <p:spPr>
          <a:xfrm rot="1145938">
            <a:off x="4253804" y="2834155"/>
            <a:ext cx="4664241" cy="1757513"/>
          </a:xfrm>
          <a:prstGeom prst="rect">
            <a:avLst/>
          </a:prstGeom>
        </p:spPr>
        <p:txBody>
          <a:bodyPr>
            <a:prstTxWarp prst="textInflat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Вид : 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ИГРОВОЙ, 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ИНФОРМАЦИОННО - ТВОРЧЕСКИЙ</a:t>
            </a:r>
          </a:p>
        </p:txBody>
      </p:sp>
      <p:sp>
        <p:nvSpPr>
          <p:cNvPr id="7" name="Прямоугольник 6"/>
          <p:cNvSpPr/>
          <p:nvPr/>
        </p:nvSpPr>
        <p:spPr>
          <a:xfrm rot="20398438">
            <a:off x="557681" y="2943298"/>
            <a:ext cx="3656491" cy="976754"/>
          </a:xfrm>
          <a:prstGeom prst="rect">
            <a:avLst/>
          </a:prstGeom>
        </p:spPr>
        <p:txBody>
          <a:bodyPr>
            <a:prstTxWarp prst="textInflat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Тип: </a:t>
            </a: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групповой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63684" y="4900823"/>
            <a:ext cx="4204656" cy="1364535"/>
          </a:xfrm>
          <a:prstGeom prst="rect">
            <a:avLst/>
          </a:prstGeom>
        </p:spPr>
        <p:txBody>
          <a:bodyPr>
            <a:prstTxWarp prst="textInflat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Разработала</a:t>
            </a:r>
          </a:p>
          <a:p>
            <a:pPr algn="ctr">
              <a:defRPr/>
            </a:pP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Смородкина Нина </a:t>
            </a:r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Е</a:t>
            </a: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вгеньевна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2157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533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1461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1700809"/>
            <a:ext cx="3818467" cy="3506192"/>
          </a:xfrm>
        </p:spPr>
        <p:txBody>
          <a:bodyPr>
            <a:normAutofit fontScale="85000" lnSpcReduction="10000"/>
          </a:bodyPr>
          <a:lstStyle/>
          <a:p>
            <a:pPr lvl="0" algn="just">
              <a:spcBef>
                <a:spcPts val="0"/>
              </a:spcBef>
              <a:buClrTx/>
              <a:buSzTx/>
            </a:pPr>
            <a:endParaRPr lang="ru-RU" dirty="0">
              <a:solidFill>
                <a:prstClr val="white"/>
              </a:solidFill>
              <a:latin typeface="Calibri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Театр — один из самых демократичных и доступных видов искусства для детей, он позволяет решить многие актуальные проблемы современной педагогики и психологии.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Театрализованная деятельность в детском саду – это хорошая возможность раскрытия творческого потенциала ребенка, воспитания творческой направленности личности.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9713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prstClr val="black"/>
                </a:solidFill>
              </a:rPr>
              <a:t>Задачи:</a:t>
            </a:r>
            <a:endParaRPr lang="ru-RU" dirty="0"/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rgbClr val="002060"/>
                </a:solidFill>
              </a:rPr>
              <a:t>Развивать коммуникацию, артистизм </a:t>
            </a: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rgbClr val="002060"/>
                </a:solidFill>
              </a:rPr>
              <a:t>Формировать интерес к театрально – игровой деятельности</a:t>
            </a: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rgbClr val="002060"/>
                </a:solidFill>
              </a:rPr>
              <a:t>Познакомить с новым видом театра – </a:t>
            </a:r>
            <a:r>
              <a:rPr lang="ru-RU" b="1" dirty="0">
                <a:solidFill>
                  <a:prstClr val="black"/>
                </a:solidFill>
              </a:rPr>
              <a:t>ТЕНЕВОЙ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2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b="1" dirty="0" smtClean="0">
                <a:solidFill>
                  <a:prstClr val="black"/>
                </a:solidFill>
                <a:ea typeface="+mn-ea"/>
                <a:cs typeface="+mn-cs"/>
              </a:rPr>
              <a:t>Цель</a:t>
            </a:r>
            <a:r>
              <a:rPr lang="ru-RU" sz="3200" b="1" dirty="0">
                <a:solidFill>
                  <a:prstClr val="black"/>
                </a:solidFill>
                <a:ea typeface="+mn-ea"/>
                <a:cs typeface="+mn-cs"/>
              </a:rPr>
              <a:t>:</a:t>
            </a:r>
            <a:r>
              <a:rPr lang="ru-RU" sz="3200" b="1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br>
              <a:rPr lang="ru-RU" sz="3200" b="1" dirty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ru-RU" sz="3200" b="1" dirty="0">
                <a:solidFill>
                  <a:srgbClr val="002060"/>
                </a:solidFill>
                <a:ea typeface="+mn-ea"/>
                <a:cs typeface="+mn-cs"/>
              </a:rPr>
              <a:t>Совершенствовать артистические навыки детей старшего дошкольного возраста</a:t>
            </a:r>
            <a:br>
              <a:rPr lang="ru-RU" sz="3200" b="1" dirty="0">
                <a:solidFill>
                  <a:srgbClr val="002060"/>
                </a:solidFill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497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5"/>
            <a:ext cx="7408333" cy="4320480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3500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endParaRPr lang="ru-RU" sz="35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5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Основными формами реализации программных задач является:</a:t>
            </a:r>
            <a:endParaRPr lang="ru-RU" sz="45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5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чтение детских сказок</a:t>
            </a:r>
            <a:endParaRPr lang="ru-RU" sz="45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5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рассматривание иллюстраций к сказкам</a:t>
            </a:r>
            <a:endParaRPr lang="ru-RU" sz="45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5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дидактические игры</a:t>
            </a:r>
            <a:endParaRPr lang="ru-RU" sz="45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5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развлечения (игры в теневой театр)</a:t>
            </a:r>
            <a:endParaRPr lang="ru-RU" sz="45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5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беседы</a:t>
            </a:r>
            <a:endParaRPr lang="ru-RU" sz="45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5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рисование теней</a:t>
            </a:r>
            <a:endParaRPr lang="ru-RU" sz="45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реализации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97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 детьми :</a:t>
            </a:r>
            <a:br>
              <a:rPr lang="ru-RU" dirty="0" smtClean="0"/>
            </a:br>
            <a:r>
              <a:rPr lang="ru-RU" dirty="0" smtClean="0"/>
              <a:t>художественное творчество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Изготовление декораций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Плоские фигуры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6" y="3429000"/>
            <a:ext cx="3596217" cy="2697163"/>
          </a:xfrm>
        </p:spPr>
      </p:pic>
    </p:spTree>
    <p:extLst>
      <p:ext uri="{BB962C8B-B14F-4D97-AF65-F5344CB8AC3E}">
        <p14:creationId xmlns:p14="http://schemas.microsoft.com/office/powerpoint/2010/main" val="1263137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 теней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ЭКРАН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ПЛОСКОСТНЫЕ ФИГУРЫ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6" y="3429000"/>
            <a:ext cx="3596217" cy="2697163"/>
          </a:xfrm>
        </p:spPr>
      </p:pic>
    </p:spTree>
    <p:extLst>
      <p:ext uri="{BB962C8B-B14F-4D97-AF65-F5344CB8AC3E}">
        <p14:creationId xmlns:p14="http://schemas.microsoft.com/office/powerpoint/2010/main" val="2748827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Театральные </a:t>
            </a:r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постановки</a:t>
            </a:r>
            <a:b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3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Заюшкина</a:t>
            </a:r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избушка»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1026" name="Picture 2" descr="C:\Users\SAMSUNG_NP350\Desktop\фото работа\SAM_320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913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 ТЕНЕЙ НА СТЕНЕ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48880"/>
            <a:ext cx="3822700" cy="3528391"/>
          </a:xfrm>
        </p:spPr>
      </p:pic>
      <p:pic>
        <p:nvPicPr>
          <p:cNvPr id="5" name="Picture 1" descr="C:\Users\MAXXX\Desktop\DSC_011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76" y="2679700"/>
            <a:ext cx="3595097" cy="34464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690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endParaRPr lang="ru-RU" sz="4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1800" dirty="0">
                <a:solidFill>
                  <a:prstClr val="white"/>
                </a:solidFill>
                <a:latin typeface="Calibri"/>
              </a:rPr>
              <a:t>Умение оценивать и использовать полученные знания и умения в области театрального искусства.</a:t>
            </a:r>
          </a:p>
          <a:p>
            <a:pPr marL="0" indent="0">
              <a:buNone/>
            </a:pPr>
            <a:r>
              <a:rPr lang="ru-RU" sz="6400" dirty="0" smtClean="0"/>
              <a:t>2.  Умение </a:t>
            </a:r>
            <a:r>
              <a:rPr lang="ru-RU" sz="6400" dirty="0"/>
              <a:t>оценивать и использовать полученные знания и умения в области театрального искусства.</a:t>
            </a:r>
          </a:p>
          <a:p>
            <a:pPr marL="0" indent="0">
              <a:buNone/>
            </a:pPr>
            <a:r>
              <a:rPr lang="ru-RU" sz="6400" dirty="0" smtClean="0"/>
              <a:t>3.  Использование </a:t>
            </a:r>
            <a:r>
              <a:rPr lang="ru-RU" sz="6400" dirty="0"/>
              <a:t>необходимых актерских навыков: свободно взаимодействовать с партнером, действовать в предлагаемых обстоятельствах, импровизировать, сосредоточивать внимание, эмоциональную память, общаться со зрителем.</a:t>
            </a:r>
          </a:p>
          <a:p>
            <a:pPr marL="0" indent="0">
              <a:buNone/>
            </a:pPr>
            <a:r>
              <a:rPr lang="ru-RU" sz="6400" dirty="0" smtClean="0"/>
              <a:t>4.  Владение </a:t>
            </a:r>
            <a:r>
              <a:rPr lang="ru-RU" sz="6400" dirty="0"/>
              <a:t>необходимыми навыками пластической выразительности и сценической речи.</a:t>
            </a:r>
          </a:p>
          <a:p>
            <a:pPr marL="0" indent="0">
              <a:buNone/>
            </a:pPr>
            <a:r>
              <a:rPr lang="ru-RU" sz="6400" dirty="0" smtClean="0"/>
              <a:t>5.  Использование </a:t>
            </a:r>
            <a:r>
              <a:rPr lang="ru-RU" sz="6400" dirty="0"/>
              <a:t>практических навыков при работе над внешним обликом героя - подбор грима, костюмов, прически.</a:t>
            </a:r>
          </a:p>
          <a:p>
            <a:pPr marL="0" indent="0">
              <a:buNone/>
            </a:pPr>
            <a:r>
              <a:rPr lang="ru-RU" sz="6400" dirty="0" smtClean="0"/>
              <a:t>6. Повышение </a:t>
            </a:r>
            <a:r>
              <a:rPr lang="ru-RU" sz="6400" dirty="0"/>
              <a:t>интереса к изучению материала, связанного с искусством театра, литературой.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6400" dirty="0" smtClean="0"/>
              <a:t> 7.   </a:t>
            </a:r>
            <a:r>
              <a:rPr lang="ru-RU" sz="6600" dirty="0" smtClean="0">
                <a:latin typeface="Times New Roman"/>
              </a:rPr>
              <a:t>Участие </a:t>
            </a:r>
            <a:r>
              <a:rPr lang="ru-RU" sz="6600" dirty="0">
                <a:latin typeface="Times New Roman"/>
              </a:rPr>
              <a:t>в спектаклях различной направленности   самостоятельных, </a:t>
            </a:r>
            <a:r>
              <a:rPr lang="ru-RU" sz="6600" dirty="0" smtClean="0">
                <a:latin typeface="Times New Roman"/>
              </a:rPr>
              <a:t>  импровизировать</a:t>
            </a:r>
            <a:r>
              <a:rPr lang="ru-RU" sz="6600" dirty="0">
                <a:latin typeface="Times New Roman"/>
              </a:rPr>
              <a:t>, сосредоточивать внимание, </a:t>
            </a:r>
            <a:r>
              <a:rPr lang="ru-RU" sz="6600" dirty="0" err="1" smtClean="0">
                <a:latin typeface="Times New Roman"/>
              </a:rPr>
              <a:t>эмоциональную.</a:t>
            </a:r>
            <a:r>
              <a:rPr lang="ru-RU" sz="6400" dirty="0" err="1" smtClean="0">
                <a:solidFill>
                  <a:prstClr val="white"/>
                </a:solidFill>
                <a:latin typeface="Calibri"/>
              </a:rPr>
              <a:t>оятельствах</a:t>
            </a:r>
            <a:r>
              <a:rPr lang="ru-RU" sz="6400" dirty="0">
                <a:solidFill>
                  <a:prstClr val="white"/>
                </a:solidFill>
                <a:latin typeface="Calibri"/>
              </a:rPr>
              <a:t>, импровизировать, сосредоточивать внимание, эмоциональную память, общаться со зрителем.</a:t>
            </a:r>
          </a:p>
          <a:p>
            <a:pPr marL="342900" lvl="0" indent="-3429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6400" dirty="0">
                <a:solidFill>
                  <a:prstClr val="white"/>
                </a:solidFill>
                <a:latin typeface="Calibri"/>
              </a:rPr>
              <a:t>Владение необходимыми навыками пластической выразительности и сценической речи.</a:t>
            </a:r>
          </a:p>
          <a:p>
            <a:pPr marL="342900" lvl="0" indent="-3429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6400" dirty="0">
                <a:solidFill>
                  <a:prstClr val="white"/>
                </a:solidFill>
                <a:latin typeface="Calibri"/>
              </a:rPr>
              <a:t>Использование практических навыков при работе над внешним обликом героя - подбор грима, костюмов, прически.</a:t>
            </a:r>
          </a:p>
          <a:p>
            <a:pPr marL="342900" lvl="0" indent="-342900" algn="just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1800" dirty="0">
                <a:solidFill>
                  <a:prstClr val="white"/>
                </a:solidFill>
                <a:latin typeface="Calibri"/>
              </a:rPr>
              <a:t>Повышение интереса к изучению материала, связанного с искусством театра, литературой.</a:t>
            </a:r>
          </a:p>
          <a:p>
            <a:pPr marL="342900" lvl="0" indent="-342900" algn="just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1800" dirty="0">
                <a:solidFill>
                  <a:prstClr val="white"/>
                </a:solidFill>
                <a:latin typeface="Calibri"/>
              </a:rPr>
              <a:t> Участие в спектаклях различной направленности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22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249</TotalTime>
  <Words>311</Words>
  <Application>Microsoft Office PowerPoint</Application>
  <PresentationFormat>Экран (4:3)</PresentationFormat>
  <Paragraphs>49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Волна</vt:lpstr>
      <vt:lpstr>Презентация PowerPoint</vt:lpstr>
      <vt:lpstr>Презентация PowerPoint</vt:lpstr>
      <vt:lpstr>    Цель:  Совершенствовать артистические навыки детей старшего дошкольного возраста </vt:lpstr>
      <vt:lpstr>Форма реализации</vt:lpstr>
      <vt:lpstr>Работа с детьми : художественное творчество</vt:lpstr>
      <vt:lpstr>Театр теней</vt:lpstr>
      <vt:lpstr>Театральные постановки «Заюшкина избушка»</vt:lpstr>
      <vt:lpstr>ТЕАТР ТЕНЕЙ НА СТЕНЕ</vt:lpstr>
      <vt:lpstr>Вывод</vt:lpstr>
      <vt:lpstr>СПАСИБО ЗА ВНИМАНИЕ.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Таатр</dc:title>
  <dc:creator>SAMSUNG_NP350</dc:creator>
  <cp:lastModifiedBy>RePack by Diakov</cp:lastModifiedBy>
  <cp:revision>34</cp:revision>
  <dcterms:created xsi:type="dcterms:W3CDTF">2016-02-27T10:42:32Z</dcterms:created>
  <dcterms:modified xsi:type="dcterms:W3CDTF">2016-03-26T16:19:02Z</dcterms:modified>
</cp:coreProperties>
</file>